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3"/>
  </p:notesMasterIdLst>
  <p:sldIdLst>
    <p:sldId id="279" r:id="rId2"/>
    <p:sldId id="256" r:id="rId3"/>
    <p:sldId id="259" r:id="rId4"/>
    <p:sldId id="276" r:id="rId5"/>
    <p:sldId id="277" r:id="rId6"/>
    <p:sldId id="262" r:id="rId7"/>
    <p:sldId id="275" r:id="rId8"/>
    <p:sldId id="263" r:id="rId9"/>
    <p:sldId id="267" r:id="rId10"/>
    <p:sldId id="264" r:id="rId11"/>
    <p:sldId id="268" r:id="rId12"/>
    <p:sldId id="273" r:id="rId13"/>
    <p:sldId id="266" r:id="rId14"/>
    <p:sldId id="265" r:id="rId15"/>
    <p:sldId id="270" r:id="rId16"/>
    <p:sldId id="258" r:id="rId17"/>
    <p:sldId id="271" r:id="rId18"/>
    <p:sldId id="260" r:id="rId19"/>
    <p:sldId id="272" r:id="rId20"/>
    <p:sldId id="261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56" autoAdjust="0"/>
    <p:restoredTop sz="94660"/>
  </p:normalViewPr>
  <p:slideViewPr>
    <p:cSldViewPr>
      <p:cViewPr varScale="1">
        <p:scale>
          <a:sx n="69" d="100"/>
          <a:sy n="69" d="100"/>
        </p:scale>
        <p:origin x="-1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6167924-B1E7-4008-A96D-7DF690A8E50C}" type="datetimeFigureOut">
              <a:rPr lang="ru-RU"/>
              <a:pPr/>
              <a:t>06.05.2014</a:t>
            </a:fld>
            <a:endParaRPr lang="ru-RU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E118C2-7AA7-48A7-A069-1281BE7D095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>
                <a:latin typeface="Arial" charset="0"/>
              </a:rPr>
              <a:t>Социальная реклама против коррупции на территории сельского поселения</a:t>
            </a:r>
          </a:p>
          <a:p>
            <a:pPr algn="ctr"/>
            <a:r>
              <a:rPr lang="ru-RU">
                <a:latin typeface="Arial" charset="0"/>
              </a:rPr>
              <a:t>Социальная реклама против коррупции на территории</a:t>
            </a:r>
          </a:p>
          <a:p>
            <a:pPr algn="ctr"/>
            <a:r>
              <a:rPr lang="ru-RU">
                <a:latin typeface="Arial" charset="0"/>
              </a:rPr>
              <a:t>Социальная реклама против коррупции на территории сельского поселения                                                        Дюртюлинский сельсовет.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CD02-5CF0-486A-8C76-63C87C779471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0C64-F54C-45DB-A8D0-FED3C0910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37769-4418-419C-A12B-818B86E5A93E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4044-3157-4FC1-AF53-062AB5112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DFD78-E46F-4365-862A-AFF2C994F979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D3D4-4EFE-475F-BD34-87568B059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478CC-3367-4B29-8B71-F31145B7CBB1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E202-0AC6-4E77-A9BA-5988A214A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DC944-AE2E-4144-A975-5AC1F17CD1D9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2C345-F8F1-414C-B8B2-AB4BAED423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95EC-4B80-4B54-8E74-2E5860448F6A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7D445-29A0-4120-9EAF-36E74CE48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9B930-FF08-4AB6-AD28-FC294769197F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CEBE-6688-45F6-8401-E1503D956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8A681-D170-458A-8D22-434AB866E706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0305-DF5F-49E4-B7A0-8982D2C49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617B-6E15-47A3-BA66-33C2AB0A0CC6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A7A7-4C9F-4CD6-B309-914712CE6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86283-51C7-40DA-A741-8869181D7DCF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5872-7487-4B5F-8118-181578050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11DD-360F-42F9-8561-12E9DA86F9E7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C2C0B-0FA6-41B1-A693-27E48C7DA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0DABEB-A5D7-4948-9B0A-4AE5D639AFA0}" type="datetimeFigureOut">
              <a:rPr lang="ru-RU"/>
              <a:pPr>
                <a:defRPr/>
              </a:pPr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D2F686-1A0C-408D-AA05-C3461D98B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shared.ru/slide/219982/" TargetMode="External"/><Relationship Id="rId13" Type="http://schemas.openxmlformats.org/officeDocument/2006/relationships/hyperlink" Target="http://radio-kurs.ru/9696-v-kurskojj-oblasti-korrupcii-net.html" TargetMode="External"/><Relationship Id="rId3" Type="http://schemas.openxmlformats.org/officeDocument/2006/relationships/hyperlink" Target="http://festival.1september.ru/articles/623642/" TargetMode="External"/><Relationship Id="rId7" Type="http://schemas.openxmlformats.org/officeDocument/2006/relationships/hyperlink" Target="http://www.neweurasia.net/ru/business-and-economics/" TargetMode="External"/><Relationship Id="rId12" Type="http://schemas.openxmlformats.org/officeDocument/2006/relationships/hyperlink" Target="http://lovrikinfo.ru/netcorup.php" TargetMode="External"/><Relationship Id="rId2" Type="http://schemas.openxmlformats.org/officeDocument/2006/relationships/hyperlink" Target="http://rus.ruvr.ru/2010/11/30/35984104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so-kprf.ru/news/g_a_zyuganov_ob_aktualnykh_vop/" TargetMode="External"/><Relationship Id="rId11" Type="http://schemas.openxmlformats.org/officeDocument/2006/relationships/hyperlink" Target="http://ovd.taimyr24.ru/index.php?id=67" TargetMode="External"/><Relationship Id="rId5" Type="http://schemas.openxmlformats.org/officeDocument/2006/relationships/hyperlink" Target="http://petropavlovskkamchatskiy.bezformata.ru/listnews/mi-protiv-korruptcii/6360727/" TargetMode="External"/><Relationship Id="rId15" Type="http://schemas.openxmlformats.org/officeDocument/2006/relationships/hyperlink" Target="http://demotivation.me/8avvqpo79ndqpic.html" TargetMode="External"/><Relationship Id="rId10" Type="http://schemas.openxmlformats.org/officeDocument/2006/relationships/hyperlink" Target="http://do.gendocs.ru/docs/index-269092.html" TargetMode="External"/><Relationship Id="rId4" Type="http://schemas.openxmlformats.org/officeDocument/2006/relationships/hyperlink" Target="http://www.atomic-energy.ru/news/2011/11/23/28933" TargetMode="External"/><Relationship Id="rId9" Type="http://schemas.openxmlformats.org/officeDocument/2006/relationships/hyperlink" Target="http://www.kmparo.ru/news.php?sub=single&amp;news_id=1845" TargetMode="External"/><Relationship Id="rId14" Type="http://schemas.openxmlformats.org/officeDocument/2006/relationships/hyperlink" Target="http://www.tv21.ru/news/2011/04/04/?newsid=3117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&#1090;&#1086;&#1084;&#1072;&#1089;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/>
          </p:cNvSpPr>
          <p:nvPr/>
        </p:nvSpPr>
        <p:spPr bwMode="auto">
          <a:xfrm>
            <a:off x="457200" y="333375"/>
            <a:ext cx="8435975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ru-RU">
              <a:latin typeface="Calibri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ru-RU">
              <a:latin typeface="Calibri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ru-RU">
              <a:latin typeface="Calibri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ru-RU">
              <a:latin typeface="Calibri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ru-RU">
              <a:latin typeface="Calibri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86000" y="255905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latin typeface="Rockwell Extra Bold" pitchFamily="18" charset="0"/>
              </a:rPr>
              <a:t>Социальная реклама против коррупции на территории сельского поселения Дюртюлинский сельсовет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9288" y="301625"/>
            <a:ext cx="7958137" cy="931863"/>
          </a:xfrm>
        </p:spPr>
        <p:txBody>
          <a:bodyPr/>
          <a:lstStyle/>
          <a:p>
            <a:pPr eaLnBrk="1" hangingPunct="1"/>
            <a:r>
              <a:rPr lang="ru-RU" b="1" i="1">
                <a:solidFill>
                  <a:srgbClr val="C00000"/>
                </a:solidFill>
              </a:rPr>
              <a:t>Формы коррупции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341438"/>
            <a:ext cx="8229600" cy="489585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7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Коррупция в сфере государственного управления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7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Парламентская коррупция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7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Деловая коррупция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7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Коррупция на предприятиях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700" b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Бытовая коррупция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b="1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5413"/>
            <a:ext cx="8207375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95300"/>
            <a:ext cx="85725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noFill/>
          <a:ln/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Формы коррупции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b="1">
                <a:solidFill>
                  <a:srgbClr val="002060"/>
                </a:solidFill>
              </a:rPr>
              <a:t>Взятка</a:t>
            </a:r>
          </a:p>
          <a:p>
            <a:pPr eaLnBrk="1" hangingPunct="1"/>
            <a:r>
              <a:rPr lang="ru-RU" b="1">
                <a:solidFill>
                  <a:srgbClr val="002060"/>
                </a:solidFill>
              </a:rPr>
              <a:t>Растрата</a:t>
            </a:r>
            <a:endParaRPr lang="ru-RU">
              <a:solidFill>
                <a:srgbClr val="002060"/>
              </a:solidFill>
            </a:endParaRPr>
          </a:p>
          <a:p>
            <a:pPr eaLnBrk="1" hangingPunct="1"/>
            <a:r>
              <a:rPr lang="ru-RU" b="1">
                <a:solidFill>
                  <a:srgbClr val="002060"/>
                </a:solidFill>
              </a:rPr>
              <a:t>Мошенничество</a:t>
            </a:r>
            <a:endParaRPr lang="ru-RU">
              <a:solidFill>
                <a:srgbClr val="002060"/>
              </a:solidFill>
            </a:endParaRPr>
          </a:p>
          <a:p>
            <a:pPr eaLnBrk="1" hangingPunct="1"/>
            <a:r>
              <a:rPr lang="ru-RU" b="1">
                <a:solidFill>
                  <a:srgbClr val="002060"/>
                </a:solidFill>
              </a:rPr>
              <a:t>Вымогательство</a:t>
            </a:r>
          </a:p>
          <a:p>
            <a:pPr eaLnBrk="1" hangingPunct="1"/>
            <a:r>
              <a:rPr lang="ru-RU" b="1">
                <a:solidFill>
                  <a:srgbClr val="002060"/>
                </a:solidFill>
              </a:rPr>
              <a:t>Злоупотребление должностными полномочиями</a:t>
            </a:r>
            <a:endParaRPr lang="ru-RU">
              <a:solidFill>
                <a:srgbClr val="002060"/>
              </a:solidFill>
            </a:endParaRP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913" y="290513"/>
            <a:ext cx="8216900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225550"/>
            <a:ext cx="82804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5400">
                <a:solidFill>
                  <a:srgbClr val="FF0000"/>
                </a:solidFill>
              </a:rPr>
              <a:t>Коррупции способствуют: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i="1">
                <a:solidFill>
                  <a:srgbClr val="0070C0"/>
                </a:solidFill>
              </a:rPr>
              <a:t>Незнание гражданами своих прав и обязанностей чиновников по предоставлению услуг населению или сокрытие чиновниками информации о своих обязанностях и правах граждан;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>
                <a:solidFill>
                  <a:srgbClr val="0070C0"/>
                </a:solidFill>
              </a:rPr>
              <a:t>Монополия ведомств на предоставление услуг;</a:t>
            </a:r>
          </a:p>
          <a:p>
            <a:pPr eaLnBrk="1" hangingPunct="1">
              <a:lnSpc>
                <a:spcPct val="90000"/>
              </a:lnSpc>
            </a:pPr>
            <a:endParaRPr lang="ru-RU" sz="2400" b="1" i="1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>
                <a:solidFill>
                  <a:srgbClr val="FF0000"/>
                </a:solidFill>
              </a:rPr>
              <a:t>К совершению коррупционных последствий должностное лицо может подтолкнуть: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>
                <a:solidFill>
                  <a:srgbClr val="0070C0"/>
                </a:solidFill>
              </a:rPr>
              <a:t>ощущение нестабильности, неуверенности в завтрашнем дне;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>
                <a:solidFill>
                  <a:srgbClr val="0070C0"/>
                </a:solidFill>
              </a:rPr>
              <a:t> зарплата, не соответствующая квалификации и ответственности работы;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i="1">
                <a:solidFill>
                  <a:srgbClr val="0070C0"/>
                </a:solidFill>
              </a:rPr>
              <a:t>несправедливость при продвижении по службе.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6100"/>
            <a:ext cx="8313738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2170113"/>
            <a:ext cx="86391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010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 чем гласит народная мудрость…</a:t>
            </a:r>
            <a:endParaRPr lang="ru-RU" b="1" i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«Не подмажешь, не поедешь» – </a:t>
            </a:r>
            <a:r>
              <a:rPr lang="ru-RU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вымогательство, </a:t>
            </a:r>
            <a:r>
              <a:rPr lang="ru-RU" kern="12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взятничество</a:t>
            </a:r>
            <a:r>
              <a:rPr lang="ru-RU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«Рука руку моет» – </a:t>
            </a:r>
            <a:r>
              <a:rPr lang="ru-RU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групповая запланированная деятельность в подкупе.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«Загребать жар чужими руками» – </a:t>
            </a:r>
            <a:r>
              <a:rPr lang="ru-RU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несознательное соучастие в мошенничестве и аферах.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«Видит око, да зуб не мед» – </a:t>
            </a:r>
            <a:r>
              <a:rPr lang="ru-RU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безрезультативность действий борьбы с коррупцией.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46088"/>
            <a:ext cx="8135938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Объект 1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646113"/>
            <a:ext cx="7345362" cy="5508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071813"/>
            <a:ext cx="8229600" cy="3054350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Основные признаки коррупционного действия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Обоюдное согласие участников действия.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Наличие взаимных обязательств.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Получение  определенных выгод и преимуществ обеими сторонами.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Принимаемое решение нарушает закон или противоречит  моральным нормам.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Сознательное подчинение общих интересов личной выгоде.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kern="1200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Обе стороны стремятся скрыть свои действия.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5363" name="Picture 2" descr="img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8575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509588"/>
            <a:ext cx="597217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1484313"/>
            <a:ext cx="7772400" cy="3673475"/>
          </a:xfrm>
        </p:spPr>
        <p:txBody>
          <a:bodyPr/>
          <a:lstStyle/>
          <a:p>
            <a:pPr eaLnBrk="1" hangingPunct="1"/>
            <a:r>
              <a:rPr lang="ru-RU" sz="9000" b="1" i="1">
                <a:solidFill>
                  <a:srgbClr val="C00000"/>
                </a:solidFill>
              </a:rPr>
              <a:t>Вместе против </a:t>
            </a:r>
            <a:r>
              <a:rPr lang="ru-RU" sz="12000" b="1" i="1">
                <a:solidFill>
                  <a:srgbClr val="C00000"/>
                </a:solidFill>
              </a:rPr>
              <a:t>коррупции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7388" y="301625"/>
            <a:ext cx="7958137" cy="985838"/>
          </a:xfrm>
        </p:spPr>
        <p:txBody>
          <a:bodyPr/>
          <a:lstStyle/>
          <a:p>
            <a:pPr eaLnBrk="1" hangingPunct="1"/>
            <a:r>
              <a:rPr lang="ru-RU" sz="4800" b="1" i="1">
                <a:solidFill>
                  <a:srgbClr val="C00000"/>
                </a:solidFill>
              </a:rPr>
              <a:t>Скажем коррупции «Нет!»</a:t>
            </a:r>
          </a:p>
        </p:txBody>
      </p:sp>
      <p:pic>
        <p:nvPicPr>
          <p:cNvPr id="17411" name="Содержимое 3" descr="_corrupt00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141538"/>
            <a:ext cx="7620000" cy="3441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1800">
                <a:solidFill>
                  <a:srgbClr val="FF0000"/>
                </a:solidFill>
              </a:rPr>
              <a:t>При создании презентации использовались следующие ресурсы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r>
              <a:rPr lang="ru-RU" sz="1800" u="sng">
                <a:hlinkClick r:id="rId2"/>
              </a:rPr>
              <a:t>http://rus.ruvr.ru/2010/11/30/35984104.html</a:t>
            </a:r>
            <a:endParaRPr lang="ru-RU" sz="1800"/>
          </a:p>
          <a:p>
            <a:pPr eaLnBrk="1" hangingPunct="1"/>
            <a:r>
              <a:rPr lang="ru-RU" sz="1800" u="sng">
                <a:hlinkClick r:id="rId3"/>
              </a:rPr>
              <a:t>http://festival.1september.ru/articles/623642/</a:t>
            </a:r>
            <a:endParaRPr lang="ru-RU" sz="1800"/>
          </a:p>
          <a:p>
            <a:pPr eaLnBrk="1" hangingPunct="1"/>
            <a:r>
              <a:rPr lang="ru-RU" sz="1800" u="sng">
                <a:hlinkClick r:id="rId4"/>
              </a:rPr>
              <a:t>http://www.atomic-energy.ru/news/2011/11/23/28933</a:t>
            </a:r>
            <a:endParaRPr lang="ru-RU" sz="1800"/>
          </a:p>
          <a:p>
            <a:pPr eaLnBrk="1" hangingPunct="1"/>
            <a:r>
              <a:rPr lang="ru-RU" sz="1800" u="sng">
                <a:hlinkClick r:id="rId5"/>
              </a:rPr>
              <a:t>http://petropavlovskkamchatskiy.bezformata.ru/listnews/mi-protiv-korruptcii/6360727/</a:t>
            </a:r>
            <a:endParaRPr lang="ru-RU" sz="1800"/>
          </a:p>
          <a:p>
            <a:pPr eaLnBrk="1" hangingPunct="1"/>
            <a:r>
              <a:rPr lang="ru-RU" sz="1800" u="sng">
                <a:hlinkClick r:id="rId6"/>
              </a:rPr>
              <a:t>http://rso-kprf.ru/news/g_a_zyuganov_ob_aktualnykh_vop/</a:t>
            </a:r>
            <a:endParaRPr lang="ru-RU" sz="1800"/>
          </a:p>
          <a:p>
            <a:pPr eaLnBrk="1" hangingPunct="1"/>
            <a:r>
              <a:rPr lang="ru-RU" sz="1800" u="sng">
                <a:hlinkClick r:id="rId7"/>
              </a:rPr>
              <a:t>http://www.neweurasia.net/ru/business-and-economics/</a:t>
            </a:r>
            <a:endParaRPr lang="ru-RU" sz="1800"/>
          </a:p>
          <a:p>
            <a:pPr eaLnBrk="1" hangingPunct="1"/>
            <a:r>
              <a:rPr lang="ru-RU" sz="1800" u="sng">
                <a:hlinkClick r:id="rId8"/>
              </a:rPr>
              <a:t>http://www.myshared.ru/slide/219982/</a:t>
            </a:r>
            <a:endParaRPr lang="ru-RU" sz="1800"/>
          </a:p>
          <a:p>
            <a:pPr eaLnBrk="1" hangingPunct="1"/>
            <a:r>
              <a:rPr lang="ru-RU" sz="1800" u="sng">
                <a:hlinkClick r:id="rId9"/>
              </a:rPr>
              <a:t>http://www.kmparo.ru/news.php?sub=single&amp;news_id=1845</a:t>
            </a:r>
            <a:endParaRPr lang="ru-RU" sz="1800"/>
          </a:p>
          <a:p>
            <a:pPr eaLnBrk="1" hangingPunct="1"/>
            <a:r>
              <a:rPr lang="ru-RU" sz="1800" u="sng">
                <a:hlinkClick r:id="rId10"/>
              </a:rPr>
              <a:t>http://do.gendocs.ru/docs/index-269092.html</a:t>
            </a:r>
            <a:endParaRPr lang="ru-RU" sz="1800"/>
          </a:p>
          <a:p>
            <a:pPr eaLnBrk="1" hangingPunct="1"/>
            <a:r>
              <a:rPr lang="ru-RU" sz="1800" u="sng">
                <a:hlinkClick r:id="rId11"/>
              </a:rPr>
              <a:t>http://ovd.taimyr24.ru/index.php?id=67</a:t>
            </a:r>
            <a:endParaRPr lang="ru-RU" sz="1800"/>
          </a:p>
          <a:p>
            <a:pPr eaLnBrk="1" hangingPunct="1"/>
            <a:r>
              <a:rPr lang="ru-RU" sz="1800" u="sng">
                <a:hlinkClick r:id="rId12"/>
              </a:rPr>
              <a:t>http://lovrikinfo.ru/netcorup.php</a:t>
            </a:r>
            <a:endParaRPr lang="ru-RU" sz="1800"/>
          </a:p>
          <a:p>
            <a:pPr eaLnBrk="1" hangingPunct="1"/>
            <a:r>
              <a:rPr lang="ru-RU" sz="1800" u="sng">
                <a:hlinkClick r:id="rId13"/>
              </a:rPr>
              <a:t>http://radio-kurs.ru/9696-v-kurskojj-oblasti-korrupcii-net.html</a:t>
            </a:r>
            <a:endParaRPr lang="ru-RU" sz="1800"/>
          </a:p>
          <a:p>
            <a:pPr eaLnBrk="1" hangingPunct="1"/>
            <a:r>
              <a:rPr lang="ru-RU" sz="1800" u="sng">
                <a:hlinkClick r:id="rId14"/>
              </a:rPr>
              <a:t>http://www.tv21.ru/news/2011/04/04/?newsid=31177</a:t>
            </a:r>
            <a:endParaRPr lang="ru-RU" sz="1800"/>
          </a:p>
          <a:p>
            <a:pPr eaLnBrk="1" hangingPunct="1"/>
            <a:r>
              <a:rPr lang="ru-RU" sz="1800" u="sng">
                <a:hlinkClick r:id="rId15"/>
              </a:rPr>
              <a:t>http://demotivation.me/8avvqpo79ndqpic.html#.UQ6gT-yGjIU</a:t>
            </a:r>
            <a:endParaRPr lang="ru-RU" sz="1800"/>
          </a:p>
          <a:p>
            <a:pPr eaLnBrk="1" hangingPunct="1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4294967295"/>
          </p:nvPr>
        </p:nvSpPr>
        <p:spPr>
          <a:xfrm>
            <a:off x="571500" y="500063"/>
            <a:ext cx="8229600" cy="26146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b="1" i="1">
                <a:solidFill>
                  <a:srgbClr val="002060"/>
                </a:solidFill>
              </a:rPr>
              <a:t>Коррупция «есть корень, из которого</a:t>
            </a:r>
            <a:endParaRPr lang="ru-RU" b="1">
              <a:solidFill>
                <a:srgbClr val="002060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b="1" i="1">
                <a:solidFill>
                  <a:srgbClr val="002060"/>
                </a:solidFill>
              </a:rPr>
              <a:t>вытекает во все времена и при всяких</a:t>
            </a:r>
            <a:endParaRPr lang="ru-RU" b="1">
              <a:solidFill>
                <a:srgbClr val="002060"/>
              </a:solidFill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b="1" i="1">
                <a:solidFill>
                  <a:srgbClr val="002060"/>
                </a:solidFill>
              </a:rPr>
              <a:t>соблазнах презрение ко всем законам»</a:t>
            </a:r>
            <a:r>
              <a:rPr lang="ru-RU" b="1">
                <a:solidFill>
                  <a:srgbClr val="002060"/>
                </a:solidFill>
              </a:rPr>
              <a:t>.</a:t>
            </a:r>
          </a:p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ru-RU" u="sng">
                <a:hlinkClick r:id="rId2"/>
              </a:rPr>
              <a:t>Томас Гоббс</a:t>
            </a:r>
            <a:endParaRPr lang="ru-RU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714625"/>
            <a:ext cx="5286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i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16113"/>
            <a:ext cx="4038600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87900" y="1355725"/>
            <a:ext cx="388778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 i="1">
                <a:solidFill>
                  <a:srgbClr val="0070C0"/>
                </a:solidFill>
              </a:rPr>
              <a:t>Большое внимание уделяется социальным обличиям в древнейшем разделе Библии - Ветхом Завете: "Я знаю? как многочисленны ваши преступления и как тяжки ваши грехи: вы притесняете правового, берете взятки, а нищего, ищущего правосудие, гоните от ворот”.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2829" y="404664"/>
            <a:ext cx="80711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ИСТОРИЯ КОРРУПЦИИ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084-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578100"/>
            <a:ext cx="5400675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188913"/>
            <a:ext cx="80645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i="1">
                <a:solidFill>
                  <a:srgbClr val="0070C0"/>
                </a:solidFill>
              </a:rPr>
              <a:t>Мздоимство упоминается в русских летописях XIII в. Первое законодательное ограничение коррупционной деятельности в России было осуществлено в царствование Ивана III. Его внук Иван IV (Грозный) впервые ввел смертную казнь в качестве наказания за чрезмерность во взятках.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h0808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642938"/>
            <a:ext cx="4305300" cy="5586412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11638" y="1125538"/>
            <a:ext cx="396081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ru-RU" sz="3600" b="1">
                <a:solidFill>
                  <a:srgbClr val="0070C0"/>
                </a:solidFill>
              </a:rPr>
              <a:t>«Каждый кто украдет у казны лишь столько, чтобы купить веревку,</a:t>
            </a:r>
            <a:r>
              <a:rPr lang="en-US" sz="3600" b="1">
                <a:solidFill>
                  <a:srgbClr val="0070C0"/>
                </a:solidFill>
              </a:rPr>
              <a:t> </a:t>
            </a:r>
            <a:r>
              <a:rPr lang="ru-RU" sz="3600" b="1">
                <a:solidFill>
                  <a:srgbClr val="0070C0"/>
                </a:solidFill>
              </a:rPr>
              <a:t>будет на ней повешен.» 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3600" b="1">
                <a:solidFill>
                  <a:srgbClr val="0070C0"/>
                </a:solidFill>
              </a:rPr>
              <a:t>                </a:t>
            </a:r>
            <a:r>
              <a:rPr lang="en-US" sz="3600" b="1">
                <a:solidFill>
                  <a:srgbClr val="0070C0"/>
                </a:solidFill>
              </a:rPr>
              <a:t> </a:t>
            </a:r>
            <a:r>
              <a:rPr lang="ru-RU" sz="3600" b="1">
                <a:solidFill>
                  <a:srgbClr val="0070C0"/>
                </a:solidFill>
              </a:rPr>
              <a:t>Петр</a:t>
            </a:r>
            <a:r>
              <a:rPr lang="en-US" sz="3600" b="1">
                <a:solidFill>
                  <a:srgbClr val="0070C0"/>
                </a:solidFill>
              </a:rPr>
              <a:t> I.</a:t>
            </a:r>
            <a:endParaRPr lang="ru-RU" sz="36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70405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260350"/>
            <a:ext cx="3787775" cy="51117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836613"/>
            <a:ext cx="36004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i="1">
                <a:solidFill>
                  <a:srgbClr val="0070C0"/>
                </a:solidFill>
              </a:rPr>
              <a:t>В целях борьбы с коррупцией в России в июле 2008 г. Президентом РФ был утверждён Национальный план противодействия коррупции.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Причины коррупции:</a:t>
            </a:r>
            <a:r>
              <a:rPr lang="ru-RU" kern="1200" dirty="0">
                <a:latin typeface="+mj-lt"/>
                <a:ea typeface="+mj-ea"/>
                <a:cs typeface="+mj-cs"/>
              </a:rPr>
              <a:t/>
            </a:r>
            <a:br>
              <a:rPr lang="ru-RU" kern="1200" dirty="0">
                <a:latin typeface="+mj-lt"/>
                <a:ea typeface="+mj-ea"/>
                <a:cs typeface="+mj-cs"/>
              </a:rPr>
            </a:b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1550" y="1196975"/>
            <a:ext cx="770413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 b="1" i="1">
                <a:solidFill>
                  <a:srgbClr val="0070C0"/>
                </a:solidFill>
              </a:rPr>
              <a:t>Экономические проблемы;</a:t>
            </a:r>
          </a:p>
          <a:p>
            <a:pPr eaLnBrk="1" hangingPunct="1"/>
            <a:r>
              <a:rPr lang="ru-RU" sz="3200" b="1" i="1">
                <a:solidFill>
                  <a:srgbClr val="0070C0"/>
                </a:solidFill>
              </a:rPr>
              <a:t>Неразвитость и несовершенство законодательства;</a:t>
            </a:r>
          </a:p>
          <a:p>
            <a:pPr eaLnBrk="1" hangingPunct="1"/>
            <a:r>
              <a:rPr lang="ru-RU" sz="3200" b="1" i="1">
                <a:solidFill>
                  <a:srgbClr val="0070C0"/>
                </a:solidFill>
              </a:rPr>
              <a:t>Слабость институтов гражданского общества;</a:t>
            </a:r>
          </a:p>
          <a:p>
            <a:pPr eaLnBrk="1" hangingPunct="1"/>
            <a:r>
              <a:rPr lang="ru-RU" sz="3200" b="1" i="1">
                <a:solidFill>
                  <a:srgbClr val="0070C0"/>
                </a:solidFill>
              </a:rPr>
              <a:t>Слабость судебной системы;</a:t>
            </a:r>
          </a:p>
          <a:p>
            <a:pPr eaLnBrk="1" hangingPunct="1"/>
            <a:r>
              <a:rPr lang="ru-RU" sz="3200" b="1" i="1">
                <a:solidFill>
                  <a:srgbClr val="0070C0"/>
                </a:solidFill>
              </a:rPr>
              <a:t>Неразвитость правового сознания населения;</a:t>
            </a:r>
          </a:p>
          <a:p>
            <a:pPr eaLnBrk="1" hangingPunct="1"/>
            <a:r>
              <a:rPr lang="ru-RU" sz="3200" b="1" i="1">
                <a:solidFill>
                  <a:srgbClr val="0070C0"/>
                </a:solidFill>
              </a:rPr>
              <a:t>Подчиненность чиновников не закону, а начальству и инструкциям;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47675"/>
            <a:ext cx="820896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57150"/>
            <a:ext cx="4792662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382</Words>
  <Application>Microsoft Office PowerPoint</Application>
  <PresentationFormat>Экран (4:3)</PresentationFormat>
  <Paragraphs>72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Rockwell Extra Bold</vt:lpstr>
      <vt:lpstr>Wingdings</vt:lpstr>
      <vt:lpstr>Тема Office</vt:lpstr>
      <vt:lpstr>Слайд 1</vt:lpstr>
      <vt:lpstr>Вместе против коррупции</vt:lpstr>
      <vt:lpstr>Слайд 3</vt:lpstr>
      <vt:lpstr>Слайд 4</vt:lpstr>
      <vt:lpstr>Слайд 5</vt:lpstr>
      <vt:lpstr>Слайд 6</vt:lpstr>
      <vt:lpstr>Слайд 7</vt:lpstr>
      <vt:lpstr>Причины коррупции: </vt:lpstr>
      <vt:lpstr>Слайд 9</vt:lpstr>
      <vt:lpstr>Формы коррупции</vt:lpstr>
      <vt:lpstr>Слайд 11</vt:lpstr>
      <vt:lpstr>Слайд 12</vt:lpstr>
      <vt:lpstr>Слайд 13</vt:lpstr>
      <vt:lpstr>Коррупции способствуют: </vt:lpstr>
      <vt:lpstr>Слайд 15</vt:lpstr>
      <vt:lpstr>О чем гласит народная мудрость…</vt:lpstr>
      <vt:lpstr>Слайд 17</vt:lpstr>
      <vt:lpstr>Слайд 18</vt:lpstr>
      <vt:lpstr>Слайд 19</vt:lpstr>
      <vt:lpstr>Скажем коррупции «Нет!»</vt:lpstr>
      <vt:lpstr>При создании презентации использовались следующие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Вместе против коррупции</dc:title>
  <dc:creator>Ирина</dc:creator>
  <cp:lastModifiedBy>Мельникова </cp:lastModifiedBy>
  <cp:revision>42</cp:revision>
  <dcterms:created xsi:type="dcterms:W3CDTF">2011-12-27T18:16:15Z</dcterms:created>
  <dcterms:modified xsi:type="dcterms:W3CDTF">2014-05-06T05:44:18Z</dcterms:modified>
</cp:coreProperties>
</file>